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57" r:id="rId4"/>
    <p:sldId id="265" r:id="rId5"/>
    <p:sldId id="266" r:id="rId6"/>
    <p:sldId id="269" r:id="rId7"/>
    <p:sldId id="267" r:id="rId8"/>
    <p:sldId id="270" r:id="rId9"/>
    <p:sldId id="260" r:id="rId10"/>
    <p:sldId id="271" r:id="rId11"/>
    <p:sldId id="263" r:id="rId12"/>
    <p:sldId id="258" r:id="rId13"/>
    <p:sldId id="273" r:id="rId14"/>
    <p:sldId id="272" r:id="rId15"/>
    <p:sldId id="268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1567" autoAdjust="0"/>
  </p:normalViewPr>
  <p:slideViewPr>
    <p:cSldViewPr snapToGrid="0">
      <p:cViewPr varScale="1">
        <p:scale>
          <a:sx n="73" d="100"/>
          <a:sy n="73" d="100"/>
        </p:scale>
        <p:origin x="7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D907E-C5AF-42A3-BF76-F4D4E282C0F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393B1-C262-4EBC-99A6-AF8004ECB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1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393B1-C262-4EBC-99A6-AF8004ECB1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2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WB?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393B1-C262-4EBC-99A6-AF8004ECB1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47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393B1-C262-4EBC-99A6-AF8004ECB1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4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393B1-C262-4EBC-99A6-AF8004ECB1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6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393B1-C262-4EBC-99A6-AF8004ECB1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3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393B1-C262-4EBC-99A6-AF8004ECB1E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0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3431-8A1E-47BE-AA2F-1875E1AECEB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77B1-C096-43D7-8AA1-74415CB44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2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3431-8A1E-47BE-AA2F-1875E1AECEB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77B1-C096-43D7-8AA1-74415CB44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0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3431-8A1E-47BE-AA2F-1875E1AECEB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77B1-C096-43D7-8AA1-74415CB44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8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3431-8A1E-47BE-AA2F-1875E1AECEB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77B1-C096-43D7-8AA1-74415CB44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1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3431-8A1E-47BE-AA2F-1875E1AECEB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77B1-C096-43D7-8AA1-74415CB44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95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3431-8A1E-47BE-AA2F-1875E1AECEB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77B1-C096-43D7-8AA1-74415CB44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3431-8A1E-47BE-AA2F-1875E1AECEB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77B1-C096-43D7-8AA1-74415CB44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82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3431-8A1E-47BE-AA2F-1875E1AECEB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77B1-C096-43D7-8AA1-74415CB44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3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3431-8A1E-47BE-AA2F-1875E1AECEB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77B1-C096-43D7-8AA1-74415CB44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8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3431-8A1E-47BE-AA2F-1875E1AECEB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77B1-C096-43D7-8AA1-74415CB44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56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3431-8A1E-47BE-AA2F-1875E1AECEB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77B1-C096-43D7-8AA1-74415CB44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D3431-8A1E-47BE-AA2F-1875E1AECEB4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E77B1-C096-43D7-8AA1-74415CB44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7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887" y="527824"/>
            <a:ext cx="9144000" cy="88719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A-level Physics Induction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95887" y="5719472"/>
            <a:ext cx="9144000" cy="887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/>
              <a:t>Welcome!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95" y="1676909"/>
            <a:ext cx="4039903" cy="2014997"/>
          </a:xfrm>
          <a:prstGeom prst="rect">
            <a:avLst/>
          </a:prstGeom>
        </p:spPr>
      </p:pic>
      <p:pic>
        <p:nvPicPr>
          <p:cNvPr id="1026" name="Picture 2" descr="What is electricity guide for KS3 physics - BBC Bit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6" y="1676908"/>
            <a:ext cx="3299226" cy="19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ticle Phys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703" y="1660599"/>
            <a:ext cx="4159877" cy="20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94" y="3669138"/>
            <a:ext cx="4033301" cy="20327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r="50501"/>
          <a:stretch/>
        </p:blipFill>
        <p:spPr>
          <a:xfrm>
            <a:off x="4513497" y="3666499"/>
            <a:ext cx="3291809" cy="2039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2100" y="3666498"/>
            <a:ext cx="4166480" cy="20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2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As well as scientific content…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65972" y="365125"/>
            <a:ext cx="2550017" cy="32932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To cover a range of topics and skills</a:t>
            </a:r>
          </a:p>
          <a:p>
            <a:pPr algn="ctr"/>
            <a:r>
              <a:rPr lang="en-GB" sz="2000" dirty="0"/>
              <a:t>e.g.</a:t>
            </a:r>
          </a:p>
          <a:p>
            <a:pPr algn="ctr"/>
            <a:r>
              <a:rPr lang="en-GB" sz="2000" dirty="0"/>
              <a:t>Standing Waves</a:t>
            </a:r>
          </a:p>
          <a:p>
            <a:pPr algn="ctr"/>
            <a:r>
              <a:rPr lang="en-GB" sz="2000" dirty="0"/>
              <a:t>Capacitor Behaviour</a:t>
            </a:r>
          </a:p>
          <a:p>
            <a:pPr algn="ctr"/>
            <a:r>
              <a:rPr lang="en-GB" sz="2000" dirty="0"/>
              <a:t>Stretching a Wire</a:t>
            </a:r>
          </a:p>
          <a:p>
            <a:pPr algn="ctr"/>
            <a:r>
              <a:rPr lang="en-GB" sz="2000" dirty="0"/>
              <a:t>Free Fall</a:t>
            </a:r>
          </a:p>
          <a:p>
            <a:pPr algn="ctr"/>
            <a:r>
              <a:rPr lang="en-GB" sz="2000" dirty="0"/>
              <a:t>Resistivity</a:t>
            </a:r>
          </a:p>
          <a:p>
            <a:pPr algn="ctr"/>
            <a:r>
              <a:rPr lang="en-GB" sz="2000" dirty="0"/>
              <a:t>Thermodynamics</a:t>
            </a:r>
          </a:p>
          <a:p>
            <a:pPr algn="ctr"/>
            <a:r>
              <a:rPr lang="en-GB" sz="2000" dirty="0"/>
              <a:t>Magnetic fields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919" y="1880316"/>
            <a:ext cx="352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well as the main content of the course there are also 12 core practical activities to be carried out and written up.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0327" y="3733912"/>
            <a:ext cx="3863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Hopefully it won’t be a shock to you that the A-Level Physics course is very heavily mathematical. At least 40% of the exams will be mathematical but you can expect this to be regularly more. The standard is “at least” GCSE higher maths but in places goes a little further.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13656" y="1275008"/>
            <a:ext cx="12879" cy="60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3155325" y="3080645"/>
            <a:ext cx="772731" cy="551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231" y="4384885"/>
            <a:ext cx="3574505" cy="214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8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Transition from GCSE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8047"/>
            <a:ext cx="8022465" cy="44862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Grade 6 in Science/Physics at GCSE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Demands at A-level are high and very skills based – like your GCSE (required practical work and data!)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Maths demand – 40% (algebra, graphs, geometry, logs and exponentials etc.)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Independent learning, extra reading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4 periods + study time – where you are expected to complete set work!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665" y="4134117"/>
            <a:ext cx="2890861" cy="217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5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Preparing Over Summer!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0" b="5581"/>
          <a:stretch/>
        </p:blipFill>
        <p:spPr>
          <a:xfrm>
            <a:off x="618048" y="2387302"/>
            <a:ext cx="7304232" cy="148107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949" y="4559121"/>
            <a:ext cx="2335067" cy="1746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690688"/>
            <a:ext cx="92459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Get equipped (we’ll do checks so no excuses)!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You won’t get a textbook but you can borrow one in your free periods if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Revision guides bought need to be </a:t>
            </a:r>
            <a:r>
              <a:rPr lang="en-GB" sz="2800" b="1" dirty="0"/>
              <a:t>‘AQA’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Transition work: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Induction booklet and tasks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Reading list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2052" y="3158869"/>
            <a:ext cx="226668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 large lever arch one is best!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228824" y="3101769"/>
            <a:ext cx="2093228" cy="2724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837967" y="5343508"/>
            <a:ext cx="1384067" cy="12400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737951" y="5560912"/>
            <a:ext cx="158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Very Important!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228824" y="5560912"/>
            <a:ext cx="1061001" cy="4026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914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 work…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have received an induction booklet with lots of basic information covering some of the skills you will need to master over the two year course. Please take a look at this over the summer.</a:t>
            </a:r>
          </a:p>
          <a:p>
            <a:endParaRPr lang="en-GB" dirty="0"/>
          </a:p>
          <a:p>
            <a:r>
              <a:rPr lang="en-GB" dirty="0"/>
              <a:t>In addition to this your actual transition work is a maths skills booklet. Having sharp maths skills is vital to success at A-Level physics and so by working through this booklet as best you can over the summer you will be giving yourself a head start, and making the transition to a difficult course a little less of a shock.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2F07A-412C-4054-9AEB-BF27B7B8C05E}"/>
              </a:ext>
            </a:extLst>
          </p:cNvPr>
          <p:cNvSpPr txBox="1"/>
          <p:nvPr/>
        </p:nvSpPr>
        <p:spPr>
          <a:xfrm>
            <a:off x="8020594" y="5199016"/>
            <a:ext cx="3905794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If you are taking A-Level Maths this will obviously help out your physics as well. Don’t worry if you’re not though as support will be given to you to get you confident!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AC165-E896-4952-935A-D2555763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392" y="121332"/>
            <a:ext cx="1668099" cy="1668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342DAF-3049-4C7A-9B58-EE2DCD54315A}"/>
              </a:ext>
            </a:extLst>
          </p:cNvPr>
          <p:cNvSpPr txBox="1"/>
          <p:nvPr/>
        </p:nvSpPr>
        <p:spPr>
          <a:xfrm>
            <a:off x="692331" y="5708469"/>
            <a:ext cx="444137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It is important that you take these transition booklets seriously!</a:t>
            </a:r>
          </a:p>
        </p:txBody>
      </p:sp>
    </p:spTree>
    <p:extLst>
      <p:ext uri="{BB962C8B-B14F-4D97-AF65-F5344CB8AC3E}">
        <p14:creationId xmlns:p14="http://schemas.microsoft.com/office/powerpoint/2010/main" val="286920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well as the transition packs…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89489" y="814914"/>
            <a:ext cx="267195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Wider reading around the subject helps you succeed at A level!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085625-D098-480E-ADD2-337F9F84036D}"/>
              </a:ext>
            </a:extLst>
          </p:cNvPr>
          <p:cNvSpPr txBox="1"/>
          <p:nvPr/>
        </p:nvSpPr>
        <p:spPr>
          <a:xfrm>
            <a:off x="705394" y="1828800"/>
            <a:ext cx="3108960" cy="424731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Over the summer why not put your phone down for a while and read a book (remember them)!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Six Easy Pieces (Richard Feynman)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Why does E-mc</a:t>
            </a:r>
            <a:r>
              <a:rPr lang="en-GB" baseline="30000" dirty="0"/>
              <a:t>2</a:t>
            </a:r>
            <a:r>
              <a:rPr lang="en-GB" dirty="0"/>
              <a:t> ? (Brian cox and Jeff Forshaw)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Quantum Theory Cannot Hurt You (Marcus </a:t>
            </a:r>
            <a:r>
              <a:rPr lang="en-GB" dirty="0" err="1"/>
              <a:t>Chown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Surely You’re Joking Mr Feynman (Richard Feynman)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Search of Schrödinger’s Cat (John </a:t>
            </a:r>
            <a:r>
              <a:rPr lang="en-GB" dirty="0" err="1"/>
              <a:t>Gribbin</a:t>
            </a:r>
            <a:r>
              <a:rPr lang="en-GB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978116-0CD9-4255-8EDF-E0A466D461E4}"/>
              </a:ext>
            </a:extLst>
          </p:cNvPr>
          <p:cNvSpPr txBox="1"/>
          <p:nvPr/>
        </p:nvSpPr>
        <p:spPr>
          <a:xfrm>
            <a:off x="8622302" y="3716111"/>
            <a:ext cx="2978331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If you insist on watching something then the BBC is always a good source of relevant and interesting Physics. Try the i-player for Brian cox and Jim al-Khalili documentaries that will ignite your passion for Physics!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A3D3B3-D0B2-4926-810D-98934DD4D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961" y="2320776"/>
            <a:ext cx="3694078" cy="221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74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450" y="3965419"/>
            <a:ext cx="1963056" cy="221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7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Quick Physics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400" dirty="0"/>
              <a:t>Name a vector quantity?</a:t>
            </a:r>
          </a:p>
        </p:txBody>
      </p:sp>
    </p:spTree>
    <p:extLst>
      <p:ext uri="{BB962C8B-B14F-4D97-AF65-F5344CB8AC3E}">
        <p14:creationId xmlns:p14="http://schemas.microsoft.com/office/powerpoint/2010/main" val="3995907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Quick Physics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400" dirty="0"/>
              <a:t>How many neutrons are in a Carbon-12 nucleus?</a:t>
            </a:r>
          </a:p>
        </p:txBody>
      </p:sp>
    </p:spTree>
    <p:extLst>
      <p:ext uri="{BB962C8B-B14F-4D97-AF65-F5344CB8AC3E}">
        <p14:creationId xmlns:p14="http://schemas.microsoft.com/office/powerpoint/2010/main" val="819652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Quick Physics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400" dirty="0"/>
              <a:t>In a sealed container of air, if I increase the temperature what else increases?</a:t>
            </a:r>
          </a:p>
        </p:txBody>
      </p:sp>
    </p:spTree>
    <p:extLst>
      <p:ext uri="{BB962C8B-B14F-4D97-AF65-F5344CB8AC3E}">
        <p14:creationId xmlns:p14="http://schemas.microsoft.com/office/powerpoint/2010/main" val="2408137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Quick Physics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400" dirty="0"/>
              <a:t>True or False, there is no gravity in space, that’s why things float?</a:t>
            </a:r>
          </a:p>
        </p:txBody>
      </p:sp>
    </p:spTree>
    <p:extLst>
      <p:ext uri="{BB962C8B-B14F-4D97-AF65-F5344CB8AC3E}">
        <p14:creationId xmlns:p14="http://schemas.microsoft.com/office/powerpoint/2010/main" val="86419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Quick Challenge!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/>
              <a:t>I am on a spaceship travelling at the speed of light. I shine a torch out of the front of the spaceship. How fast do I measure the light waves to be going? How fast does someone stood on Earth watching all of this measure the light waves to be going?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828209" y="3374265"/>
            <a:ext cx="2202288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More on this at the end of year 13!!!!!!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274" y="3074194"/>
            <a:ext cx="4407870" cy="32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4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Quick Physics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All of the bulbs below are identical. The cells have </a:t>
            </a:r>
            <a:r>
              <a:rPr lang="en-GB" sz="4400" dirty="0" err="1"/>
              <a:t>p.d</a:t>
            </a:r>
            <a:r>
              <a:rPr lang="en-GB" sz="4400" dirty="0"/>
              <a:t> of 6 V. What are the p.ds across each of the bulbs?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4E58F-C6DA-40CA-9DDC-88EDE1229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0" y="3650528"/>
            <a:ext cx="7276011" cy="32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94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Quick Physics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400" dirty="0"/>
              <a:t>Sketch the magnetic field around a bar magnet.</a:t>
            </a:r>
          </a:p>
        </p:txBody>
      </p:sp>
    </p:spTree>
    <p:extLst>
      <p:ext uri="{BB962C8B-B14F-4D97-AF65-F5344CB8AC3E}">
        <p14:creationId xmlns:p14="http://schemas.microsoft.com/office/powerpoint/2010/main" val="1720061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Quick Physics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F700-A63F-45F4-86CF-80D0D5434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What turns in to a what in beta minus decay?</a:t>
            </a:r>
          </a:p>
        </p:txBody>
      </p:sp>
    </p:spTree>
    <p:extLst>
      <p:ext uri="{BB962C8B-B14F-4D97-AF65-F5344CB8AC3E}">
        <p14:creationId xmlns:p14="http://schemas.microsoft.com/office/powerpoint/2010/main" val="3307772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Quick Physics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400" dirty="0"/>
              <a:t>A wave has frequency of 50 Hz and a wavelength of 2 m. Calculate its speed.</a:t>
            </a:r>
          </a:p>
        </p:txBody>
      </p:sp>
    </p:spTree>
    <p:extLst>
      <p:ext uri="{BB962C8B-B14F-4D97-AF65-F5344CB8AC3E}">
        <p14:creationId xmlns:p14="http://schemas.microsoft.com/office/powerpoint/2010/main" val="3912559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Quick Physics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400" dirty="0"/>
              <a:t>What is the unit of electrical charge?</a:t>
            </a:r>
          </a:p>
        </p:txBody>
      </p:sp>
    </p:spTree>
    <p:extLst>
      <p:ext uri="{BB962C8B-B14F-4D97-AF65-F5344CB8AC3E}">
        <p14:creationId xmlns:p14="http://schemas.microsoft.com/office/powerpoint/2010/main" val="2023254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Quick WB Biology Quiz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3FFB66-77E2-4AE4-AE98-E04292356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a = 4cm, b = 3cm, c =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361DA-0540-4954-92CE-20E0E9688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10" y="3008766"/>
            <a:ext cx="3893549" cy="33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88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Quick WB Biology Quiz</a:t>
            </a:r>
          </a:p>
        </p:txBody>
      </p:sp>
      <p:sp>
        <p:nvSpPr>
          <p:cNvPr id="5" name="Rectangle 4"/>
          <p:cNvSpPr/>
          <p:nvPr/>
        </p:nvSpPr>
        <p:spPr>
          <a:xfrm>
            <a:off x="6375042" y="4572000"/>
            <a:ext cx="1300766" cy="360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519115" y="5033190"/>
            <a:ext cx="1959736" cy="775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28963" y="4686073"/>
            <a:ext cx="1959736" cy="681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2875" y="4989035"/>
            <a:ext cx="1959736" cy="681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846083" y="1825625"/>
            <a:ext cx="1959736" cy="711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65753B9-C123-4209-908C-7E2E34200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Angle A = 30⁰, c = 10cm, a = ?, b = 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3B58E6-6900-4815-BA46-D600BE6D9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10" y="3008766"/>
            <a:ext cx="3893549" cy="33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6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Today’s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Why Physics?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Options beyond LSST and A level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Course Structure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Transition for GCSE to A level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Summer Preparations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665" y="2972329"/>
            <a:ext cx="2330069" cy="29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3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Physics?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A-levels have you chosen?</a:t>
            </a:r>
          </a:p>
          <a:p>
            <a:pPr marL="0" indent="0">
              <a:buNone/>
            </a:pPr>
            <a:r>
              <a:rPr lang="en-GB" dirty="0"/>
              <a:t>What do you want to do?</a:t>
            </a:r>
          </a:p>
          <a:p>
            <a:pPr marL="0" indent="0">
              <a:buNone/>
            </a:pPr>
            <a:r>
              <a:rPr lang="en-GB" dirty="0"/>
              <a:t>Why have you chosen Physics?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54" y="0"/>
            <a:ext cx="4789264" cy="478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998" y="428285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5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Physics and Beyond at LSST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1655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Courses our students have gone on to do: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83392" y="588582"/>
            <a:ext cx="2550017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 courses are you interested in?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1673" y="2717441"/>
            <a:ext cx="1390919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Physics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9684" y="3750616"/>
            <a:ext cx="2204434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Engineering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7038" y="2802956"/>
            <a:ext cx="2408874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Mathematics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1554" y="5699219"/>
            <a:ext cx="2073499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Computing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7964" y="5705729"/>
            <a:ext cx="1843826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Medicine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63839" y="3323291"/>
            <a:ext cx="2101378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Economics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1475" y="4365061"/>
            <a:ext cx="2061681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Philosophy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6240" y="4783791"/>
            <a:ext cx="1946352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Chemistry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14528" y="4693973"/>
            <a:ext cx="1707511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And loads more….!</a:t>
            </a:r>
          </a:p>
        </p:txBody>
      </p:sp>
    </p:spTree>
    <p:extLst>
      <p:ext uri="{BB962C8B-B14F-4D97-AF65-F5344CB8AC3E}">
        <p14:creationId xmlns:p14="http://schemas.microsoft.com/office/powerpoint/2010/main" val="100397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Physics and Beyond at LSST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Possible careers with a Physics degree: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93239" y="2518162"/>
            <a:ext cx="2550017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Any thoughts on what you want to do?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1673" y="2717441"/>
            <a:ext cx="1738648" cy="58477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Research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2573" y="3009828"/>
            <a:ext cx="1856705" cy="58477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Education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1673" y="4001294"/>
            <a:ext cx="1738648" cy="58477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Engineer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3330" y="4778806"/>
            <a:ext cx="2565042" cy="58477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Meteorologist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160" y="5592188"/>
            <a:ext cx="1380186" cy="58477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Doctor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6935" y="3887272"/>
            <a:ext cx="1680693" cy="107721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Medical research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11530" y="2518162"/>
            <a:ext cx="1738648" cy="107721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Nuclear energy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9394" y="5884080"/>
            <a:ext cx="2128234" cy="58477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Accountant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43330" y="5637858"/>
            <a:ext cx="1738648" cy="107721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Civil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97720" y="4337624"/>
            <a:ext cx="1976908" cy="58477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Economist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98923" y="5172201"/>
            <a:ext cx="1738648" cy="156966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And loads more….!</a:t>
            </a:r>
          </a:p>
        </p:txBody>
      </p:sp>
    </p:spTree>
    <p:extLst>
      <p:ext uri="{BB962C8B-B14F-4D97-AF65-F5344CB8AC3E}">
        <p14:creationId xmlns:p14="http://schemas.microsoft.com/office/powerpoint/2010/main" val="140810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306"/>
            <a:ext cx="10515600" cy="63942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Course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Particles and radiation: </a:t>
            </a:r>
            <a:r>
              <a:rPr lang="en-GB" dirty="0"/>
              <a:t>This section introduces students both to the fundamental properties of matter, and to electromagnetic radiation and quantum phenomena.</a:t>
            </a:r>
          </a:p>
          <a:p>
            <a:r>
              <a:rPr lang="en-GB" sz="3900" b="1" dirty="0">
                <a:solidFill>
                  <a:srgbClr val="7030A0"/>
                </a:solidFill>
              </a:rPr>
              <a:t>Waves:</a:t>
            </a:r>
            <a:r>
              <a:rPr lang="en-GB" dirty="0"/>
              <a:t> Development of knowledge of the characteristics, properties, and applications of travelling waves and stationary waves. Topics treated include refraction, diffraction, superposition and interference.</a:t>
            </a:r>
          </a:p>
          <a:p>
            <a:r>
              <a:rPr lang="en-GB" sz="3900" b="1" dirty="0">
                <a:solidFill>
                  <a:srgbClr val="7030A0"/>
                </a:solidFill>
              </a:rPr>
              <a:t>Mechanics and materials: </a:t>
            </a:r>
            <a:r>
              <a:rPr lang="en-GB" dirty="0"/>
              <a:t>Vectors and their treatment are introduced followed by development of the student’s knowledge and understanding of forces, energy and momentum.</a:t>
            </a:r>
          </a:p>
          <a:p>
            <a:r>
              <a:rPr lang="en-GB" sz="3900" b="1" dirty="0">
                <a:solidFill>
                  <a:srgbClr val="7030A0"/>
                </a:solidFill>
              </a:rPr>
              <a:t>Electricity:</a:t>
            </a:r>
            <a:r>
              <a:rPr lang="en-GB" dirty="0"/>
              <a:t> This section builds on and develops earlier study of these phenomena from GCSE.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41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958" y="249217"/>
            <a:ext cx="10515600" cy="51063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Course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3600" dirty="0">
                <a:solidFill>
                  <a:srgbClr val="7030A0"/>
                </a:solidFill>
              </a:rPr>
              <a:t>Further mechanics: </a:t>
            </a:r>
            <a:r>
              <a:rPr lang="en-GB" dirty="0"/>
              <a:t>The earlier study of mechanics is further advanced through a consideration of circular motion and simple harmonic motion (the harmonic oscillator). </a:t>
            </a:r>
          </a:p>
          <a:p>
            <a:r>
              <a:rPr lang="en-GB" sz="3600" dirty="0">
                <a:solidFill>
                  <a:srgbClr val="7030A0"/>
                </a:solidFill>
              </a:rPr>
              <a:t>Thermal Physics: </a:t>
            </a:r>
            <a:r>
              <a:rPr lang="en-GB" dirty="0"/>
              <a:t>A further section allows the thermal properties of materials, the properties and nature of ideal gases, and the molecular kinetic theory to be studied in depth.</a:t>
            </a:r>
          </a:p>
          <a:p>
            <a:r>
              <a:rPr lang="en-GB" sz="4000" dirty="0">
                <a:solidFill>
                  <a:srgbClr val="7030A0"/>
                </a:solidFill>
              </a:rPr>
              <a:t>Gravitational fields: </a:t>
            </a:r>
            <a:r>
              <a:rPr lang="en-GB" dirty="0"/>
              <a:t>The ideas of gravitation, practical applications considered include: planetary and satellite orbits.</a:t>
            </a:r>
          </a:p>
          <a:p>
            <a:r>
              <a:rPr lang="en-GB" sz="4000" dirty="0">
                <a:solidFill>
                  <a:srgbClr val="7030A0"/>
                </a:solidFill>
              </a:rPr>
              <a:t>Electric fields: </a:t>
            </a:r>
            <a:r>
              <a:rPr lang="en-GB" dirty="0"/>
              <a:t>Electric fields and potentials.</a:t>
            </a:r>
          </a:p>
          <a:p>
            <a:r>
              <a:rPr lang="en-GB" sz="4000" dirty="0">
                <a:solidFill>
                  <a:srgbClr val="7030A0"/>
                </a:solidFill>
              </a:rPr>
              <a:t>Capacitors:</a:t>
            </a:r>
            <a:r>
              <a:rPr lang="en-GB" dirty="0"/>
              <a:t> Capacitance, charging and discharging and uses.</a:t>
            </a:r>
          </a:p>
          <a:p>
            <a:r>
              <a:rPr lang="en-GB" sz="4000" dirty="0">
                <a:solidFill>
                  <a:srgbClr val="7030A0"/>
                </a:solidFill>
              </a:rPr>
              <a:t>Magnetic fields: </a:t>
            </a:r>
            <a:r>
              <a:rPr lang="en-GB" dirty="0"/>
              <a:t>Magnetic fields and electromagnetic induction.</a:t>
            </a:r>
          </a:p>
          <a:p>
            <a:r>
              <a:rPr lang="en-GB" sz="4000" dirty="0">
                <a:solidFill>
                  <a:srgbClr val="7030A0"/>
                </a:solidFill>
              </a:rPr>
              <a:t>Nuclear Physics: </a:t>
            </a:r>
            <a:r>
              <a:rPr lang="en-GB" dirty="0"/>
              <a:t>The properties of the nucleus to the production of nuclear power through the characteristics of the nucleus, the properties of unstable nuclei.</a:t>
            </a:r>
          </a:p>
          <a:p>
            <a:r>
              <a:rPr lang="en-GB" sz="4000" dirty="0">
                <a:solidFill>
                  <a:srgbClr val="7030A0"/>
                </a:solidFill>
              </a:rPr>
              <a:t>Options (turning points): </a:t>
            </a:r>
            <a:r>
              <a:rPr lang="en-GB" dirty="0"/>
              <a:t>This option is intended to enable key concepts and developments in physics to be studied in greater depth than in the core content.</a:t>
            </a:r>
          </a:p>
        </p:txBody>
      </p:sp>
    </p:spTree>
    <p:extLst>
      <p:ext uri="{BB962C8B-B14F-4D97-AF65-F5344CB8AC3E}">
        <p14:creationId xmlns:p14="http://schemas.microsoft.com/office/powerpoint/2010/main" val="414638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Outline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409" t="35239" r="31690" b="34413"/>
          <a:stretch/>
        </p:blipFill>
        <p:spPr>
          <a:xfrm>
            <a:off x="5958625" y="0"/>
            <a:ext cx="6233375" cy="2601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7240" t="43803" r="31775" b="22544"/>
          <a:stretch/>
        </p:blipFill>
        <p:spPr>
          <a:xfrm>
            <a:off x="0" y="2369712"/>
            <a:ext cx="6051057" cy="2794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7004" t="34890" r="31814" b="28804"/>
          <a:stretch/>
        </p:blipFill>
        <p:spPr>
          <a:xfrm>
            <a:off x="5907110" y="3767069"/>
            <a:ext cx="6284890" cy="311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346B198A856D4FB25E416D6E1C2E36" ma:contentTypeVersion="6" ma:contentTypeDescription="Create a new document." ma:contentTypeScope="" ma:versionID="2741c3092cef02174941604742758d31">
  <xsd:schema xmlns:xsd="http://www.w3.org/2001/XMLSchema" xmlns:xs="http://www.w3.org/2001/XMLSchema" xmlns:p="http://schemas.microsoft.com/office/2006/metadata/properties" xmlns:ns2="84e5bd45-aa1f-4834-9bde-6b181bc0be1a" xmlns:ns3="f7f47ff7-a26b-4774-bc7b-0269bc59d9fa" targetNamespace="http://schemas.microsoft.com/office/2006/metadata/properties" ma:root="true" ma:fieldsID="3672064bc5c7a138eba7c4cd479dfce0" ns2:_="" ns3:_="">
    <xsd:import namespace="84e5bd45-aa1f-4834-9bde-6b181bc0be1a"/>
    <xsd:import namespace="f7f47ff7-a26b-4774-bc7b-0269bc59d9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5bd45-aa1f-4834-9bde-6b181bc0be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47ff7-a26b-4774-bc7b-0269bc59d9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D597DF-2E2C-4782-A140-A37B5675AAF4}"/>
</file>

<file path=customXml/itemProps2.xml><?xml version="1.0" encoding="utf-8"?>
<ds:datastoreItem xmlns:ds="http://schemas.openxmlformats.org/officeDocument/2006/customXml" ds:itemID="{09C8235D-49F7-46A7-B821-449705BE30A8}"/>
</file>

<file path=customXml/itemProps3.xml><?xml version="1.0" encoding="utf-8"?>
<ds:datastoreItem xmlns:ds="http://schemas.openxmlformats.org/officeDocument/2006/customXml" ds:itemID="{36C39F93-FE58-4566-A03F-05A6EE752BD4}"/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1155</Words>
  <Application>Microsoft Office PowerPoint</Application>
  <PresentationFormat>Widescreen</PresentationFormat>
  <Paragraphs>149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A-level Physics Induction</vt:lpstr>
      <vt:lpstr>Quick Challenge!</vt:lpstr>
      <vt:lpstr>Today’s Session</vt:lpstr>
      <vt:lpstr>Why Physics?</vt:lpstr>
      <vt:lpstr>Physics and Beyond at LSST</vt:lpstr>
      <vt:lpstr>Physics and Beyond at LSST</vt:lpstr>
      <vt:lpstr>Course Outline</vt:lpstr>
      <vt:lpstr>Course Outline</vt:lpstr>
      <vt:lpstr>Exam Outline</vt:lpstr>
      <vt:lpstr>As well as scientific content…</vt:lpstr>
      <vt:lpstr>Transition from GCSE</vt:lpstr>
      <vt:lpstr>Preparing Over Summer!</vt:lpstr>
      <vt:lpstr>Transition work… </vt:lpstr>
      <vt:lpstr>As well as the transition packs…</vt:lpstr>
      <vt:lpstr>Any Questions?</vt:lpstr>
      <vt:lpstr>Quick Physics Quiz</vt:lpstr>
      <vt:lpstr>Quick Physics Quiz</vt:lpstr>
      <vt:lpstr>Quick Physics Quiz</vt:lpstr>
      <vt:lpstr>Quick Physics Quiz</vt:lpstr>
      <vt:lpstr>Quick Physics Quiz</vt:lpstr>
      <vt:lpstr>Quick Physics Quiz</vt:lpstr>
      <vt:lpstr>Quick Physics Quiz</vt:lpstr>
      <vt:lpstr>Quick Physics Quiz</vt:lpstr>
      <vt:lpstr>Quick Physics Quiz</vt:lpstr>
      <vt:lpstr>Quick WB Biology Quiz</vt:lpstr>
      <vt:lpstr>Quick WB Biology Quiz</vt:lpstr>
    </vt:vector>
  </TitlesOfParts>
  <Company>The Priory Federation of Academies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L Wright</dc:creator>
  <cp:lastModifiedBy>Mr W Crawford</cp:lastModifiedBy>
  <cp:revision>60</cp:revision>
  <dcterms:created xsi:type="dcterms:W3CDTF">2017-06-09T12:28:32Z</dcterms:created>
  <dcterms:modified xsi:type="dcterms:W3CDTF">2023-06-14T08:49:57Z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0x0101000A346B198A856D4FB25E416D6E1C2E36</vt:lpwstr>
  </property>
</Properties>
</file>